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74" r:id="rId4"/>
    <p:sldId id="275" r:id="rId5"/>
    <p:sldId id="276" r:id="rId6"/>
    <p:sldId id="277" r:id="rId7"/>
    <p:sldId id="280" r:id="rId8"/>
    <p:sldId id="278" r:id="rId9"/>
    <p:sldId id="281" r:id="rId10"/>
    <p:sldId id="260" r:id="rId11"/>
    <p:sldId id="257" r:id="rId12"/>
    <p:sldId id="283" r:id="rId13"/>
    <p:sldId id="261" r:id="rId14"/>
    <p:sldId id="262" r:id="rId15"/>
    <p:sldId id="263" r:id="rId16"/>
    <p:sldId id="264" r:id="rId17"/>
    <p:sldId id="265" r:id="rId18"/>
    <p:sldId id="266" r:id="rId19"/>
    <p:sldId id="269" r:id="rId20"/>
    <p:sldId id="270" r:id="rId21"/>
    <p:sldId id="271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4029" autoAdjust="0"/>
  </p:normalViewPr>
  <p:slideViewPr>
    <p:cSldViewPr>
      <p:cViewPr varScale="1">
        <p:scale>
          <a:sx n="72" d="100"/>
          <a:sy n="72" d="100"/>
        </p:scale>
        <p:origin x="178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8D179-EE88-4C49-B87A-864160B7BCD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07DC0-7DE8-4638-9FEF-B67666D49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0C1D-060D-455E-B5CF-0506293AF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tvet-gotov.ru/pages/dop.php?var=2" TargetMode="External"/><Relationship Id="rId2" Type="http://schemas.openxmlformats.org/officeDocument/2006/relationships/hyperlink" Target="http://otvet-gotov.ru/pages/dop.php?var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otvet-gotov.ru/pages/dop.php?var=5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Свойства отрезков касательных, секущих, хорд.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Карнаухова Л. Н. </a:t>
            </a:r>
          </a:p>
          <a:p>
            <a:r>
              <a:rPr lang="ru-RU" dirty="0">
                <a:solidFill>
                  <a:schemeClr val="tx1"/>
                </a:solidFill>
              </a:rPr>
              <a:t>МАОУ Гимназия №1 г. Тюмени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05874"/>
            <a:ext cx="4296401" cy="30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526291-A1B9-44B6-965F-58803F10E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52" y="3068961"/>
            <a:ext cx="5102476" cy="3753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/>
              <a:t>2.    Задания на установление истинности или ложности суждений.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5026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/>
              <a:t>Установите истинность или ложность суждений</a:t>
            </a:r>
          </a:p>
          <a:p>
            <a:pPr>
              <a:buNone/>
            </a:pPr>
            <a:r>
              <a:rPr lang="ru-RU" sz="1600" b="1" dirty="0"/>
              <a:t>Задание 1.</a:t>
            </a:r>
            <a:endParaRPr lang="ru-RU" sz="1600" dirty="0"/>
          </a:p>
          <a:p>
            <a:pPr marL="182563" lvl="0" indent="-182563">
              <a:buFont typeface="+mj-lt"/>
              <a:buAutoNum type="arabicPeriod"/>
            </a:pPr>
            <a:r>
              <a:rPr lang="ru-RU" sz="1600" dirty="0"/>
              <a:t>Секущая к окружности перпендикулярна к радиусу.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sz="1600" dirty="0"/>
              <a:t>Прямая, имеющая с окружностью только одну общую точку, называется касательной к окружности, а их общая точка называется точкой касания прямой и окружности.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sz="1600" dirty="0"/>
              <a:t>Отрезки касательных к окружности, проведенных из одной точки, равны и составляют прямые углы с прямой, проходящей через эту точку и центр окружности.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Отрезок, соединяющий две точки окружности, называется ее хордой. Хорда, проходящая через центр окружности, называется диаметром.</a:t>
            </a:r>
          </a:p>
          <a:p>
            <a:pPr marL="182563" lvl="0" indent="-182563">
              <a:buFont typeface="+mj-lt"/>
              <a:buAutoNum type="arabicPeriod"/>
            </a:pP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E7DFD7-D553-4118-A425-87B11FCD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8446"/>
            <a:ext cx="1971325" cy="1687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DD60C2-55D8-49B7-B54F-5ED87752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92" y="4509120"/>
            <a:ext cx="4990208" cy="1687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207DF-2411-4C97-90DB-F4778BA2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Установите истинность или ложность суждений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D12A24FD-830E-45EA-AAE8-416CACAA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8157"/>
            <a:ext cx="8229600" cy="27810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lvl="0" indent="-182563">
              <a:buFont typeface="+mj-lt"/>
              <a:buAutoNum type="arabicPeriod"/>
              <a:tabLst>
                <a:tab pos="452438" algn="l"/>
              </a:tabLst>
            </a:pPr>
            <a:r>
              <a:rPr lang="ru-RU" sz="1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через точку, лежащую внутри окружности, проведены две </a:t>
            </a:r>
            <a:r>
              <a:rPr lang="ru-RU" sz="19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хорды</a:t>
            </a:r>
            <a:r>
              <a:rPr lang="ru-RU" sz="1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</a:t>
            </a:r>
            <a:r>
              <a:rPr lang="ru-RU" sz="1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отрезков, на которые </a:t>
            </a:r>
            <a:r>
              <a:rPr lang="ru-RU" sz="19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хорды</a:t>
            </a:r>
            <a:r>
              <a:rPr lang="ru-RU" sz="1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делятся в точке </a:t>
            </a:r>
            <a:r>
              <a:rPr lang="ru-RU" sz="19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</a:t>
            </a:r>
            <a:r>
              <a:rPr lang="ru-RU" sz="1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равны.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lvl="0" indent="-182563">
              <a:buFont typeface="+mj-lt"/>
              <a:buAutoNum type="arabicPeriod"/>
              <a:tabLst>
                <a:tab pos="452438" algn="l"/>
              </a:tabLs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точки, лежащей вне окружности, проведены касательная и секущая, то квадрат длины касательной равен произведению отрезков секущей.</a:t>
            </a:r>
          </a:p>
          <a:p>
            <a:pPr marL="182563" lvl="0" indent="-182563">
              <a:buFont typeface="+mj-lt"/>
              <a:buAutoNum type="arabicPeriod"/>
              <a:tabLst>
                <a:tab pos="452438" algn="l"/>
              </a:tabLs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точки, лежащей вне окружности, проведены две секущие, то произведение одной секущей на её внешнюю часть равно произведению  другой секущей на ее внешнюю часть.</a:t>
            </a:r>
          </a:p>
          <a:p>
            <a:pPr marL="182563" lvl="0" indent="-182563">
              <a:buFont typeface="+mj-lt"/>
              <a:buAutoNum type="arabicPeriod"/>
              <a:tabLst>
                <a:tab pos="452438" algn="l"/>
              </a:tabLs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Вписанный угол, опирающийся на диаметр, равен 180°.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49051B-57A7-4BC3-9DD7-FD421150C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20580"/>
            <a:ext cx="3132344" cy="18892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90912A-EA01-47B9-8240-92B4BF65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10" y="4750101"/>
            <a:ext cx="2065199" cy="20423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1A77B3-DA80-4951-81D3-65C45E33E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0634"/>
            <a:ext cx="1872208" cy="15571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E3187C-667D-467E-B89F-04A9843B2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696" y="3172038"/>
            <a:ext cx="1545757" cy="14684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EF7CB0-CF50-493E-9788-635F8438C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325" y="4880427"/>
            <a:ext cx="883997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вал 3"/>
          <p:cNvSpPr>
            <a:spLocks noChangeArrowheads="1"/>
          </p:cNvSpPr>
          <p:nvPr/>
        </p:nvSpPr>
        <p:spPr bwMode="auto">
          <a:xfrm>
            <a:off x="1908175" y="2852738"/>
            <a:ext cx="2663825" cy="2592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827088" y="2084388"/>
            <a:ext cx="3328987" cy="3360737"/>
          </a:xfrm>
          <a:prstGeom prst="ellipse">
            <a:avLst/>
          </a:prstGeom>
          <a:noFill/>
          <a:ln w="25400" algn="ctr">
            <a:solidFill>
              <a:schemeClr val="tx2">
                <a:alpha val="85881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 flipH="1" flipV="1">
            <a:off x="850900" y="3960813"/>
            <a:ext cx="3182938" cy="479425"/>
          </a:xfrm>
          <a:prstGeom prst="line">
            <a:avLst/>
          </a:prstGeom>
          <a:noFill/>
          <a:ln w="31750" algn="ctr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16013" y="2420938"/>
            <a:ext cx="2376487" cy="23034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>
            <a:spLocks noChangeArrowheads="1"/>
          </p:cNvSpPr>
          <p:nvPr/>
        </p:nvSpPr>
        <p:spPr bwMode="auto">
          <a:xfrm>
            <a:off x="796925" y="3925888"/>
            <a:ext cx="107950" cy="109537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7090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060450" y="4673600"/>
            <a:ext cx="109538" cy="10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7091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3436938" y="2368550"/>
            <a:ext cx="109537" cy="10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709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3978275" y="4381500"/>
            <a:ext cx="112713" cy="10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7093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727200" y="4044950"/>
            <a:ext cx="109538" cy="10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711604" y="4581128"/>
            <a:ext cx="433132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65148" y="1957230"/>
            <a:ext cx="4154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2085" y="3620654"/>
            <a:ext cx="4315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78274" y="4358946"/>
            <a:ext cx="4379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endParaRPr lang="ru-RU" sz="3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1705" y="4066559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78587" y="2869346"/>
            <a:ext cx="4956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10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64654" y="3835727"/>
            <a:ext cx="3850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17094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154113" y="4246563"/>
            <a:ext cx="695325" cy="81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53124" y="285728"/>
            <a:ext cx="74810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Решение задач 2 уровня сложности:</a:t>
            </a:r>
          </a:p>
        </p:txBody>
      </p:sp>
      <p:sp>
        <p:nvSpPr>
          <p:cNvPr id="9236" name="Rectangle 8"/>
          <p:cNvSpPr txBox="1">
            <a:spLocks noChangeArrowheads="1"/>
          </p:cNvSpPr>
          <p:nvPr/>
        </p:nvSpPr>
        <p:spPr bwMode="auto">
          <a:xfrm>
            <a:off x="4416214" y="1512889"/>
            <a:ext cx="4486486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− точка пересечения хорд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 раза больше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AE, CE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 меньше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BE=10. </a:t>
            </a:r>
          </a:p>
          <a:p>
            <a:pPr marL="342900" indent="-342900">
              <a:spcBef>
                <a:spcPct val="20000"/>
              </a:spcBef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CD.</a:t>
            </a:r>
          </a:p>
          <a:p>
            <a:pPr marL="342900" indent="-342900">
              <a:spcBef>
                <a:spcPct val="20000"/>
              </a:spcBef>
            </a:pP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8213" name="Picture 20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817563" y="3471863"/>
            <a:ext cx="695325" cy="81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214282" y="1142984"/>
            <a:ext cx="23574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задача.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вал 3"/>
          <p:cNvSpPr>
            <a:spLocks noChangeArrowheads="1"/>
          </p:cNvSpPr>
          <p:nvPr/>
        </p:nvSpPr>
        <p:spPr bwMode="auto">
          <a:xfrm>
            <a:off x="1908175" y="2852738"/>
            <a:ext cx="2663825" cy="2592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9BD3E5"/>
              </a:solidFill>
            </a:endParaRPr>
          </a:p>
        </p:txBody>
      </p:sp>
      <p:sp>
        <p:nvSpPr>
          <p:cNvPr id="10243" name="Овал 4"/>
          <p:cNvSpPr>
            <a:spLocks noChangeArrowheads="1"/>
          </p:cNvSpPr>
          <p:nvPr/>
        </p:nvSpPr>
        <p:spPr bwMode="auto">
          <a:xfrm>
            <a:off x="857224" y="2071678"/>
            <a:ext cx="3328987" cy="3360737"/>
          </a:xfrm>
          <a:prstGeom prst="ellipse">
            <a:avLst/>
          </a:prstGeom>
          <a:noFill/>
          <a:ln w="25400" algn="ctr">
            <a:solidFill>
              <a:schemeClr val="tx2">
                <a:alpha val="85881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9BD3E5"/>
              </a:solidFill>
            </a:endParaRPr>
          </a:p>
        </p:txBody>
      </p:sp>
      <p:cxnSp>
        <p:nvCxnSpPr>
          <p:cNvPr id="10244" name="Прямая соединительная линия 6"/>
          <p:cNvCxnSpPr>
            <a:cxnSpLocks noChangeShapeType="1"/>
          </p:cNvCxnSpPr>
          <p:nvPr/>
        </p:nvCxnSpPr>
        <p:spPr bwMode="auto">
          <a:xfrm flipH="1" flipV="1">
            <a:off x="855663" y="3835400"/>
            <a:ext cx="3159125" cy="530225"/>
          </a:xfrm>
          <a:prstGeom prst="line">
            <a:avLst/>
          </a:prstGeom>
          <a:noFill/>
          <a:ln w="31750" algn="ctr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10245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16013" y="2420938"/>
            <a:ext cx="2376487" cy="2303462"/>
          </a:xfrm>
          <a:prstGeom prst="line">
            <a:avLst/>
          </a:prstGeom>
          <a:noFill/>
          <a:ln w="31750" algn="ctr">
            <a:solidFill>
              <a:srgbClr val="00B050"/>
            </a:solidFill>
            <a:round/>
            <a:headEnd/>
            <a:tailEnd/>
          </a:ln>
          <a:effectLst/>
        </p:spPr>
      </p:cxnSp>
      <p:sp>
        <p:nvSpPr>
          <p:cNvPr id="10246" name="Блок-схема: узел 15"/>
          <p:cNvSpPr>
            <a:spLocks noChangeArrowheads="1"/>
          </p:cNvSpPr>
          <p:nvPr/>
        </p:nvSpPr>
        <p:spPr bwMode="auto">
          <a:xfrm>
            <a:off x="773113" y="3763963"/>
            <a:ext cx="107950" cy="111125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9BD3E5"/>
              </a:solidFill>
            </a:endParaRPr>
          </a:p>
        </p:txBody>
      </p:sp>
      <p:pic>
        <p:nvPicPr>
          <p:cNvPr id="10247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060450" y="4673600"/>
            <a:ext cx="109538" cy="10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8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3436938" y="2368550"/>
            <a:ext cx="109537" cy="10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9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3959225" y="4313238"/>
            <a:ext cx="109538" cy="10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50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798638" y="3952875"/>
            <a:ext cx="109537" cy="10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801187" y="4884957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17085" y="1793071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8600" y="3481226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50905" y="4300257"/>
            <a:ext cx="4812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endParaRPr lang="ru-RU" sz="3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41922" y="3952852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70718" y="2802474"/>
            <a:ext cx="5277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10258" name="Rectangle 8"/>
          <p:cNvSpPr txBox="1">
            <a:spLocks noChangeArrowheads="1"/>
          </p:cNvSpPr>
          <p:nvPr/>
        </p:nvSpPr>
        <p:spPr bwMode="auto">
          <a:xfrm>
            <a:off x="4724400" y="836613"/>
            <a:ext cx="4178300" cy="129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− точка пересечения хорд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ED=2AE, CE=DE-1,  BE=10. </a:t>
            </a:r>
          </a:p>
          <a:p>
            <a:pPr marL="342900" indent="-342900">
              <a:spcBef>
                <a:spcPct val="20000"/>
              </a:spcBef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CD.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212" y="3429632"/>
            <a:ext cx="10032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2х-1</a:t>
            </a:r>
          </a:p>
        </p:txBody>
      </p:sp>
      <p:pic>
        <p:nvPicPr>
          <p:cNvPr id="9236" name="Picture 19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260475" y="4148138"/>
            <a:ext cx="7112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237" name="Picture 20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614613" y="3614738"/>
            <a:ext cx="876300" cy="804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214282" y="428604"/>
            <a:ext cx="52149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задача. Решение.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5075" y="364154"/>
            <a:ext cx="4178300" cy="171482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     </a:t>
            </a:r>
            <a:r>
              <a:rPr lang="ru-RU" sz="1800" dirty="0"/>
              <a:t>Из одной точки проведены к окружности касательная и секущая. Найти секущую, если известно, что внутренний её отрезок относится к внешнему, как 3:1, а длина касательной равна 12.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ru-RU" sz="2800" dirty="0"/>
          </a:p>
        </p:txBody>
      </p:sp>
      <p:sp>
        <p:nvSpPr>
          <p:cNvPr id="11267" name="Овал 2"/>
          <p:cNvSpPr>
            <a:spLocks noChangeArrowheads="1"/>
          </p:cNvSpPr>
          <p:nvPr/>
        </p:nvSpPr>
        <p:spPr bwMode="auto">
          <a:xfrm>
            <a:off x="2124075" y="2636838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Овал 3"/>
          <p:cNvSpPr>
            <a:spLocks noChangeArrowheads="1"/>
          </p:cNvSpPr>
          <p:nvPr/>
        </p:nvSpPr>
        <p:spPr bwMode="auto">
          <a:xfrm>
            <a:off x="755650" y="2097088"/>
            <a:ext cx="3311525" cy="3240087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0246" name="Прямая соединительная линия 5"/>
          <p:cNvCxnSpPr>
            <a:cxnSpLocks noChangeShapeType="1"/>
          </p:cNvCxnSpPr>
          <p:nvPr/>
        </p:nvCxnSpPr>
        <p:spPr bwMode="auto">
          <a:xfrm flipH="1">
            <a:off x="468313" y="2097088"/>
            <a:ext cx="4175125" cy="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10247" name="Прямая соединительная линия 14"/>
          <p:cNvCxnSpPr>
            <a:cxnSpLocks noChangeShapeType="1"/>
          </p:cNvCxnSpPr>
          <p:nvPr/>
        </p:nvCxnSpPr>
        <p:spPr bwMode="auto">
          <a:xfrm flipH="1">
            <a:off x="2411413" y="2097088"/>
            <a:ext cx="2232025" cy="392430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10248" name="Прямая соединительная линия 21"/>
          <p:cNvCxnSpPr>
            <a:cxnSpLocks noChangeShapeType="1"/>
          </p:cNvCxnSpPr>
          <p:nvPr/>
        </p:nvCxnSpPr>
        <p:spPr bwMode="auto">
          <a:xfrm flipH="1">
            <a:off x="2846388" y="2097088"/>
            <a:ext cx="1800225" cy="31861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25" name="Прямоугольник 24"/>
          <p:cNvSpPr/>
          <p:nvPr/>
        </p:nvSpPr>
        <p:spPr>
          <a:xfrm>
            <a:off x="4399269" y="1463333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</p:txBody>
      </p:sp>
      <p:sp>
        <p:nvSpPr>
          <p:cNvPr id="10250" name="Овал 26"/>
          <p:cNvSpPr>
            <a:spLocks noChangeArrowheads="1"/>
          </p:cNvSpPr>
          <p:nvPr/>
        </p:nvSpPr>
        <p:spPr bwMode="auto">
          <a:xfrm>
            <a:off x="2376488" y="2066925"/>
            <a:ext cx="71437" cy="8572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51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957638" y="3228975"/>
            <a:ext cx="73025" cy="8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52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782888" y="5240338"/>
            <a:ext cx="73025" cy="8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53" name="Picture 8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606925" y="2054225"/>
            <a:ext cx="73025" cy="8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2152714" y="1494118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02612" y="285252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752725" y="5305668"/>
            <a:ext cx="5501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06293" y="3872512"/>
            <a:ext cx="43473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58" name="Picture 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3948113" y="2284413"/>
            <a:ext cx="439737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60" name="Picture 11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781300" y="4164013"/>
            <a:ext cx="439738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65665" y="1586444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3" name="Прямоугольник 1"/>
          <p:cNvSpPr/>
          <p:nvPr/>
        </p:nvSpPr>
        <p:spPr>
          <a:xfrm>
            <a:off x="1081702" y="188854"/>
            <a:ext cx="2903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2.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latin typeface="Times New Roman" pitchFamily="18" charset="0"/>
              </a:rPr>
              <a:t>Задача 2. Решение.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68413"/>
            <a:ext cx="4178300" cy="2046287"/>
          </a:xfrm>
        </p:spPr>
        <p:txBody>
          <a:bodyPr>
            <a:normAutofit fontScale="77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     Из одной точки проведены к окружности касательная и секущая. Найти секущую, если известно, что внутренний её отрезок относится к внешнему, как 3:1, а длина касательной равна 12.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ru-RU" sz="2800" dirty="0"/>
          </a:p>
        </p:txBody>
      </p:sp>
      <p:sp>
        <p:nvSpPr>
          <p:cNvPr id="12292" name="Овал 2"/>
          <p:cNvSpPr>
            <a:spLocks noChangeArrowheads="1"/>
          </p:cNvSpPr>
          <p:nvPr/>
        </p:nvSpPr>
        <p:spPr bwMode="auto">
          <a:xfrm>
            <a:off x="2124075" y="2636838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9BD3E5"/>
              </a:solidFill>
            </a:endParaRPr>
          </a:p>
        </p:txBody>
      </p:sp>
      <p:sp>
        <p:nvSpPr>
          <p:cNvPr id="12293" name="Овал 3"/>
          <p:cNvSpPr>
            <a:spLocks noChangeArrowheads="1"/>
          </p:cNvSpPr>
          <p:nvPr/>
        </p:nvSpPr>
        <p:spPr bwMode="auto">
          <a:xfrm>
            <a:off x="755650" y="2097088"/>
            <a:ext cx="3311525" cy="3240087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9BD3E5"/>
              </a:solidFill>
            </a:endParaRPr>
          </a:p>
        </p:txBody>
      </p:sp>
      <p:cxnSp>
        <p:nvCxnSpPr>
          <p:cNvPr id="12294" name="Прямая соединительная линия 5"/>
          <p:cNvCxnSpPr>
            <a:cxnSpLocks noChangeShapeType="1"/>
          </p:cNvCxnSpPr>
          <p:nvPr/>
        </p:nvCxnSpPr>
        <p:spPr bwMode="auto">
          <a:xfrm flipH="1">
            <a:off x="468313" y="2097088"/>
            <a:ext cx="4175125" cy="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12295" name="Прямая соединительная линия 14"/>
          <p:cNvCxnSpPr>
            <a:cxnSpLocks noChangeShapeType="1"/>
          </p:cNvCxnSpPr>
          <p:nvPr/>
        </p:nvCxnSpPr>
        <p:spPr bwMode="auto">
          <a:xfrm flipH="1">
            <a:off x="2411413" y="2097088"/>
            <a:ext cx="2232025" cy="392430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12296" name="Прямая соединительная линия 21"/>
          <p:cNvCxnSpPr>
            <a:cxnSpLocks noChangeShapeType="1"/>
          </p:cNvCxnSpPr>
          <p:nvPr/>
        </p:nvCxnSpPr>
        <p:spPr bwMode="auto">
          <a:xfrm flipH="1">
            <a:off x="2846388" y="2097088"/>
            <a:ext cx="1800225" cy="31861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25" name="Прямоугольник 24"/>
          <p:cNvSpPr/>
          <p:nvPr/>
        </p:nvSpPr>
        <p:spPr>
          <a:xfrm>
            <a:off x="4399269" y="1463333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7D52CA">
                        <a:shade val="20000"/>
                        <a:satMod val="200000"/>
                      </a:srgbClr>
                    </a:gs>
                    <a:gs pos="78000">
                      <a:srgbClr val="7D52C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52C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</p:txBody>
      </p:sp>
      <p:sp>
        <p:nvSpPr>
          <p:cNvPr id="12298" name="Овал 26"/>
          <p:cNvSpPr>
            <a:spLocks noChangeArrowheads="1"/>
          </p:cNvSpPr>
          <p:nvPr/>
        </p:nvSpPr>
        <p:spPr bwMode="auto">
          <a:xfrm>
            <a:off x="2376488" y="2066925"/>
            <a:ext cx="71437" cy="8572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9BD3E5"/>
              </a:solidFill>
            </a:endParaRPr>
          </a:p>
        </p:txBody>
      </p:sp>
      <p:pic>
        <p:nvPicPr>
          <p:cNvPr id="12299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957638" y="3228975"/>
            <a:ext cx="73025" cy="8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300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782888" y="5240338"/>
            <a:ext cx="73025" cy="8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301" name="Picture 8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606925" y="2054225"/>
            <a:ext cx="73025" cy="8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2152714" y="1494118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rgbClr val="7D52CA">
                        <a:shade val="20000"/>
                        <a:satMod val="200000"/>
                      </a:srgbClr>
                    </a:gs>
                    <a:gs pos="78000">
                      <a:srgbClr val="7D52C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52C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02612" y="285252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7D52CA">
                        <a:shade val="20000"/>
                        <a:satMod val="200000"/>
                      </a:srgbClr>
                    </a:gs>
                    <a:gs pos="78000">
                      <a:srgbClr val="7D52C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52C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670805" y="5225839"/>
            <a:ext cx="5501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rgbClr val="7D52CA">
                        <a:shade val="20000"/>
                        <a:satMod val="200000"/>
                      </a:srgbClr>
                    </a:gs>
                    <a:gs pos="78000">
                      <a:srgbClr val="7D52C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52C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69896" y="3690580"/>
            <a:ext cx="63991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rgbClr val="FF0000"/>
                </a:solidFill>
              </a:rPr>
              <a:t>4х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70805" y="4059437"/>
            <a:ext cx="63991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50800"/>
                <a:solidFill>
                  <a:srgbClr val="00B050"/>
                </a:solidFill>
              </a:rPr>
              <a:t>3х</a:t>
            </a:r>
          </a:p>
        </p:txBody>
      </p:sp>
      <p:pic>
        <p:nvPicPr>
          <p:cNvPr id="11283" name="Picture 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3873500" y="2344738"/>
            <a:ext cx="414338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58245" y="1633192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00B050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latin typeface="Times New Roman" pitchFamily="18" charset="0"/>
              </a:rPr>
              <a:t>Задача 3.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980728"/>
            <a:ext cx="3528640" cy="2016224"/>
          </a:xfrm>
        </p:spPr>
        <p:txBody>
          <a:bodyPr>
            <a:normAutofit fontScale="62500" lnSpcReduction="20000"/>
          </a:bodyPr>
          <a:lstStyle/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     Через точку А, которая находится вне окружности на расстоянии 7 от её центра, проведена прямая, пересекающая окружность в точках В и С. Найдите длину радиуса окружности, если АВ=3, ВС=5.</a:t>
            </a:r>
          </a:p>
        </p:txBody>
      </p:sp>
      <p:sp>
        <p:nvSpPr>
          <p:cNvPr id="13316" name="Овал 2"/>
          <p:cNvSpPr>
            <a:spLocks noChangeArrowheads="1"/>
          </p:cNvSpPr>
          <p:nvPr/>
        </p:nvSpPr>
        <p:spPr bwMode="auto">
          <a:xfrm>
            <a:off x="1076325" y="2447925"/>
            <a:ext cx="2808288" cy="2808288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2294" name="Прямая соединительная линия 6"/>
          <p:cNvCxnSpPr>
            <a:cxnSpLocks noChangeShapeType="1"/>
          </p:cNvCxnSpPr>
          <p:nvPr/>
        </p:nvCxnSpPr>
        <p:spPr bwMode="auto">
          <a:xfrm flipH="1">
            <a:off x="1692275" y="2708275"/>
            <a:ext cx="2909888" cy="3024188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2296" name="Прямая соединительная линия 10"/>
          <p:cNvCxnSpPr>
            <a:cxnSpLocks noChangeShapeType="1"/>
          </p:cNvCxnSpPr>
          <p:nvPr/>
        </p:nvCxnSpPr>
        <p:spPr bwMode="auto">
          <a:xfrm flipV="1">
            <a:off x="2508250" y="2708275"/>
            <a:ext cx="2093913" cy="1193800"/>
          </a:xfrm>
          <a:prstGeom prst="line">
            <a:avLst/>
          </a:prstGeom>
          <a:noFill/>
          <a:ln w="22225" algn="ctr">
            <a:solidFill>
              <a:srgbClr val="00B050"/>
            </a:solidFill>
            <a:round/>
            <a:headEnd/>
            <a:tailEnd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4545830" y="2043009"/>
            <a:ext cx="46519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50800"/>
              </a:rPr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85086" y="3714251"/>
            <a:ext cx="48923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50800"/>
              </a:rPr>
              <a:t>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31718" y="5013176"/>
            <a:ext cx="4748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</a:rPr>
              <a:t>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68433" y="3110100"/>
            <a:ext cx="556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</a:rPr>
              <a:t>о</a:t>
            </a:r>
          </a:p>
        </p:txBody>
      </p:sp>
      <p:pic>
        <p:nvPicPr>
          <p:cNvPr id="13323" name="Picture 1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2443163" y="3892550"/>
            <a:ext cx="85725" cy="77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302" name="Picture 1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781425" y="3476625"/>
            <a:ext cx="103188" cy="9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074986" y="2693517"/>
            <a:ext cx="43473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</a:rPr>
              <a:t>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80617" y="3074124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2307" name="Picture 1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778993" y="4377531"/>
            <a:ext cx="646112" cy="74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308" name="Picture 2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3678238" y="3151188"/>
            <a:ext cx="103187" cy="9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309" name="Picture 21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146300" y="5172075"/>
            <a:ext cx="103188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330" name="Picture 22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4533900" y="2676525"/>
            <a:ext cx="103188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 flipH="1">
            <a:off x="785813" y="3929063"/>
            <a:ext cx="1657350" cy="976312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</p:spPr>
      </p:cxnSp>
      <p:pic>
        <p:nvPicPr>
          <p:cNvPr id="12311" name="Picture 23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1258888" y="4545013"/>
            <a:ext cx="103187" cy="9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528514" y="3929726"/>
            <a:ext cx="51328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50800"/>
              </a:rPr>
              <a:t>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latin typeface="Times New Roman" pitchFamily="18" charset="0"/>
              </a:rPr>
              <a:t>Задача 3.Решение.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268414"/>
            <a:ext cx="3962400" cy="1979612"/>
          </a:xfrm>
        </p:spPr>
        <p:txBody>
          <a:bodyPr>
            <a:normAutofit fontScale="700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     Через точку А, которая находится вне окружности на расстоянии 7 от её центра, проведена прямая, пересекающая окружность в точках В и С. Найдите длину радиуса окружности, если АВ=3, ВС=5.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ru-RU" sz="2800" dirty="0"/>
          </a:p>
        </p:txBody>
      </p:sp>
      <p:sp>
        <p:nvSpPr>
          <p:cNvPr id="14340" name="Овал 2"/>
          <p:cNvSpPr>
            <a:spLocks noChangeArrowheads="1"/>
          </p:cNvSpPr>
          <p:nvPr/>
        </p:nvSpPr>
        <p:spPr bwMode="auto">
          <a:xfrm>
            <a:off x="1076325" y="2447925"/>
            <a:ext cx="2808288" cy="2808288"/>
          </a:xfrm>
          <a:prstGeom prst="ellips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4341" name="Прямая соединительная линия 6"/>
          <p:cNvCxnSpPr>
            <a:cxnSpLocks noChangeShapeType="1"/>
          </p:cNvCxnSpPr>
          <p:nvPr/>
        </p:nvCxnSpPr>
        <p:spPr bwMode="auto">
          <a:xfrm flipH="1">
            <a:off x="1692275" y="2708275"/>
            <a:ext cx="2909888" cy="3024188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2296" name="Прямая соединительная линия 10"/>
          <p:cNvCxnSpPr>
            <a:cxnSpLocks noChangeShapeType="1"/>
          </p:cNvCxnSpPr>
          <p:nvPr/>
        </p:nvCxnSpPr>
        <p:spPr bwMode="auto">
          <a:xfrm flipV="1">
            <a:off x="2508250" y="2708275"/>
            <a:ext cx="2093913" cy="1193800"/>
          </a:xfrm>
          <a:prstGeom prst="line">
            <a:avLst/>
          </a:prstGeom>
          <a:noFill/>
          <a:ln w="22225" algn="ctr">
            <a:solidFill>
              <a:srgbClr val="00B050"/>
            </a:solidFill>
            <a:round/>
            <a:headEnd/>
            <a:tailEnd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4570385" y="2043009"/>
            <a:ext cx="46519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50800"/>
              </a:rPr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85086" y="3714251"/>
            <a:ext cx="48923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50800"/>
              </a:rPr>
              <a:t>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05171" y="5204959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68433" y="3110100"/>
            <a:ext cx="556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</a:rPr>
              <a:t>о</a:t>
            </a:r>
          </a:p>
        </p:txBody>
      </p:sp>
      <p:pic>
        <p:nvPicPr>
          <p:cNvPr id="14347" name="Picture 1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2443163" y="3892550"/>
            <a:ext cx="85725" cy="77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348" name="Picture 1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781425" y="3476625"/>
            <a:ext cx="103188" cy="9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074986" y="2693517"/>
            <a:ext cx="43473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</a:rPr>
              <a:t>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72603" y="3074124"/>
            <a:ext cx="3625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4351" name="Picture 1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719388" y="4365625"/>
            <a:ext cx="646112" cy="74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352" name="Picture 20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3678238" y="3151188"/>
            <a:ext cx="103187" cy="9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353" name="Picture 21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146300" y="5172075"/>
            <a:ext cx="103188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354" name="Picture 22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4533900" y="2676525"/>
            <a:ext cx="103188" cy="9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14355" name="Прямая соединительная линия 21"/>
          <p:cNvCxnSpPr>
            <a:cxnSpLocks noChangeShapeType="1"/>
          </p:cNvCxnSpPr>
          <p:nvPr/>
        </p:nvCxnSpPr>
        <p:spPr bwMode="auto">
          <a:xfrm flipH="1">
            <a:off x="785813" y="3929063"/>
            <a:ext cx="1657350" cy="976312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ffectLst/>
        </p:spPr>
      </p:cxnSp>
      <p:pic>
        <p:nvPicPr>
          <p:cNvPr id="14356" name="Picture 23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1258888" y="4545013"/>
            <a:ext cx="103187" cy="9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528514" y="3929726"/>
            <a:ext cx="51328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50800"/>
              </a:rPr>
              <a:t>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4898" y="3771820"/>
            <a:ext cx="34977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</a:rPr>
              <a:t>х</a:t>
            </a:r>
          </a:p>
        </p:txBody>
      </p:sp>
      <p:pic>
        <p:nvPicPr>
          <p:cNvPr id="12313" name="Picture 25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2740504" y="3110100"/>
            <a:ext cx="3841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93197" y="3328849"/>
            <a:ext cx="38504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645" y="1519789"/>
            <a:ext cx="79541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00B050"/>
                </a:solidFill>
              </a:rPr>
              <a:t>7+х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3177" y="2353333"/>
            <a:ext cx="1162871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</a:rPr>
              <a:t>7-х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7443" y="4710410"/>
            <a:ext cx="38504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AE0525D8-AB49-4B74-8527-852039425F1D}"/>
              </a:ext>
            </a:extLst>
          </p:cNvPr>
          <p:cNvSpPr/>
          <p:nvPr/>
        </p:nvSpPr>
        <p:spPr>
          <a:xfrm rot="3243938">
            <a:off x="3693108" y="2938972"/>
            <a:ext cx="635840" cy="357392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1ACCDD9D-EBCE-47F6-BC63-384FA242042B}"/>
              </a:ext>
            </a:extLst>
          </p:cNvPr>
          <p:cNvSpPr/>
          <p:nvPr/>
        </p:nvSpPr>
        <p:spPr>
          <a:xfrm rot="3077941" flipH="1">
            <a:off x="1386531" y="569523"/>
            <a:ext cx="614765" cy="37912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/>
              <a:t>Решение задач части С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071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трапеции ABCD основания AD и BC равны соответственно 48 и 3, а сумма углов при основании AD равна 90°. Найдите радиус окружности, проходящей через точки A и B и касающейся прямой CD, если AB=3.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0" descr="http://otvet-gotov.ru/pages/images/03547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6519098" cy="437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sz="3600" dirty="0"/>
              <a:t>Задачи 1 уровня сложности:</a:t>
            </a:r>
          </a:p>
        </p:txBody>
      </p:sp>
      <p:pic>
        <p:nvPicPr>
          <p:cNvPr id="4" name="Picture 9" descr="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3857652" cy="28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8877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6538FB-406E-4FFA-AB5C-FAED19F05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797152"/>
            <a:ext cx="4397121" cy="15241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E2B6EF-1412-4F3E-97BE-086CF4C48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714849"/>
            <a:ext cx="1969179" cy="16887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/>
              <a:t>Решение: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Содержимое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26685782"/>
                  </p:ext>
                </p:extLst>
              </p:nvPr>
            </p:nvGraphicFramePr>
            <p:xfrm>
              <a:off x="457200" y="714356"/>
              <a:ext cx="8229600" cy="58579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7508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eriod"/>
                          </a:pP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Продлим стороны AB и CD до пересечения друг с другом.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Рассмотрим </a:t>
                          </a:r>
                          <a:r>
                            <a:rPr lang="ru-RU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l-GR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Δ</a:t>
                          </a:r>
                          <a:r>
                            <a:rPr lang="ru-RU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ru-RU" sz="1600" b="1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AED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По 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hlinkClick r:id="rId2"/>
                            </a:rPr>
                            <a:t>теореме о сумме углов треугольника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180°=∠EDA+∠DAE+∠AED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180°=90°+∠AED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∠AED=90°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Следовательно </a:t>
                          </a:r>
                          <a:r>
                            <a:rPr lang="el-GR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Δ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AED - 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hlinkClick r:id="rId3"/>
                            </a:rPr>
                            <a:t>прямоугольный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Рассмотрим </a:t>
                          </a:r>
                          <a:r>
                            <a:rPr lang="el-GR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Δ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AED и </a:t>
                          </a:r>
                          <a:r>
                            <a:rPr lang="el-GR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Δ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BEC.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∠AED – общий , ∠СB</a:t>
                          </a: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=∠EAD (т.к.  это </a:t>
                          </a:r>
                          <a:r>
                            <a:rPr lang="ru-RU" sz="1600" b="1" u="sng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соответственные углы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l-GR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Δ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AED и </a:t>
                          </a:r>
                          <a:r>
                            <a:rPr lang="el-GR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Δ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BEC </a:t>
                          </a:r>
                          <a:r>
                            <a:rPr lang="ru-RU" sz="1600" b="1" u="sng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подобны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 (по </a:t>
                          </a:r>
                          <a:r>
                            <a:rPr lang="ru-RU" sz="1600" b="1" u="sng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двум углам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).</a:t>
                          </a:r>
                          <a:b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Тогда по </a:t>
                          </a:r>
                          <a:r>
                            <a:rPr lang="ru-RU" sz="1600" b="1" u="sng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определению подобия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pPr marL="342900" marR="0" indent="127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den>
                              </m:f>
                              <m:r>
                                <a:rPr lang="ru-R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,</a:t>
                          </a:r>
                          <a:r>
                            <a:rPr lang="ru-RU" sz="2000" b="0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pPr marL="342900" marR="0" indent="127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den>
                              </m:f>
                              <m:r>
                                <a:rPr lang="ru-R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b="0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num>
                                <m:den>
                                  <m:r>
                                    <a:rPr lang="ru-RU" sz="20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r>
                                    <a:rPr lang="ru-RU" sz="20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num>
                                <m:den>
                                  <m:r>
                                    <a:rPr lang="ru-RU" sz="20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den>
                              </m:f>
                            </m:oMath>
                          </a14:m>
                          <a:br>
                            <a:rPr lang="ru-RU" sz="1800" b="1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</a:br>
                          <a:r>
                            <a:rPr lang="ru-RU" sz="1600" b="0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16BE=3+B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E,</a:t>
                          </a:r>
                          <a:br>
                            <a:rPr lang="ru-RU" sz="1600" b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</a:b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15BE=3,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  </a:t>
                          </a:r>
                          <a:endParaRPr lang="ru-RU" sz="16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 marL="342900" marR="0" indent="127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600" b="0" kern="12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BE=1/5=0,2.</a:t>
                          </a:r>
                          <a:endParaRPr lang="ru-RU" sz="16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2836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Содержимое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26685782"/>
                  </p:ext>
                </p:extLst>
              </p:nvPr>
            </p:nvGraphicFramePr>
            <p:xfrm>
              <a:off x="457200" y="714356"/>
              <a:ext cx="8229600" cy="58579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7508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00296" t="-334" r="-741" b="-7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2836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Рисунок 5" descr="http://otvet-gotov.ru/pages/images/035475-2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14488"/>
            <a:ext cx="382180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584368"/>
              </p:ext>
            </p:extLst>
          </p:nvPr>
        </p:nvGraphicFramePr>
        <p:xfrm>
          <a:off x="357158" y="428604"/>
          <a:ext cx="8472518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933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Точка F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точка касания прямой CD и окружности.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 </a:t>
                      </a:r>
                      <a:r>
                        <a:rPr lang="ru-RU" sz="20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теореме о касательной и секущей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EF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=BE*AE=BE*(AB+BE)=0,2(3+0,2)=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=0,64, EF=0,8.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Рассмотрим </a:t>
                      </a:r>
                      <a:r>
                        <a:rPr lang="el-GR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Δ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BOK.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- центр окружности, OB - радиус окружности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  -</a:t>
                      </a:r>
                      <a:r>
                        <a:rPr lang="ru-RU" sz="2000" b="1" u="non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2000" b="1" u="non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ерединный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перпендикуляр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  хорде 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 </a:t>
                      </a:r>
                      <a:r>
                        <a:rPr lang="ru-RU" sz="20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 </a:t>
                      </a:r>
                      <a:r>
                        <a:rPr lang="ru-RU" sz="20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свойство хорды)</a:t>
                      </a:r>
                      <a:br>
                        <a:rPr lang="ru-RU" sz="20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OK=EF (т.к. KEFO - </a:t>
                      </a:r>
                      <a:r>
                        <a:rPr lang="ru-RU" sz="2000" b="1" u="non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прямоугольник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KB=AB/2 (т.к. OK - </a:t>
                      </a:r>
                      <a:r>
                        <a:rPr lang="ru-RU" sz="2000" b="1" u="non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серединный </a:t>
                      </a:r>
                      <a:r>
                        <a:rPr lang="ru-RU" sz="2000" b="1" u="non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2000" b="1" u="non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ерпендикуляр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 </a:t>
                      </a:r>
                      <a:r>
                        <a:rPr lang="ru-RU" sz="20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теореме Пифагора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=OK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+KB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=0,8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+(3/2)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</a:t>
                      </a:r>
                      <a:r>
                        <a:rPr lang="ru-RU" sz="2000" b="1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=0,64+2,25=2,89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OB=1,7</a:t>
                      </a:r>
                      <a:b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Ответ: R=1,7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http://otvet-gotov.ru/pages/images/035475-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268760"/>
            <a:ext cx="385714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A62615-27FF-4D9A-9E79-59A14626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3738079" cy="12961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1B31C7-0CF9-455B-9A20-D4AE74C31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79401"/>
            <a:ext cx="1969179" cy="16887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92E242-8609-4B1F-A1B8-E8F6DB926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915" y="1628800"/>
            <a:ext cx="4994545" cy="19442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B677A-C759-4E48-967D-986D17301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631" y="381635"/>
            <a:ext cx="3337745" cy="8632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24C358-A08A-45F2-AF15-A8AA6CE4F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419" y="4149080"/>
            <a:ext cx="3816424" cy="18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85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17BD6D-B340-4DFC-A190-43C200053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3487214" cy="21033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C49BA3-461A-43AC-AEBE-0AA0CA57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879424"/>
            <a:ext cx="3084843" cy="2225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D52F87-0DA6-44DD-A9AA-90511F98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413316"/>
            <a:ext cx="4680520" cy="34446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2662D-E790-4BDE-9DBC-87297B0CC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262106"/>
            <a:ext cx="463336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29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A6AA5D-5D6B-4487-AEF8-C0F6978D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8" y="264666"/>
            <a:ext cx="8438223" cy="6328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2F4C83-EC3F-441A-B37D-9F39C3908213}"/>
              </a:ext>
            </a:extLst>
          </p:cNvPr>
          <p:cNvSpPr txBox="1"/>
          <p:nvPr/>
        </p:nvSpPr>
        <p:spPr>
          <a:xfrm>
            <a:off x="1403648" y="2348880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341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FED57D-ED0D-4844-AFA1-39D04BA5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03" y="116632"/>
            <a:ext cx="4176464" cy="2561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C718C-4B5B-438F-99BA-1AE5A73B802C}"/>
              </a:ext>
            </a:extLst>
          </p:cNvPr>
          <p:cNvSpPr txBox="1"/>
          <p:nvPr/>
        </p:nvSpPr>
        <p:spPr>
          <a:xfrm>
            <a:off x="413792" y="2980905"/>
            <a:ext cx="4878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 окружности с центром в точке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проведены касательная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 секущая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AO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Найдите радиус окружности, если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 12 см,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AO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 13 см.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919B6E-9A04-4A6A-91FA-1F908646E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024" y="4869160"/>
            <a:ext cx="4397121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D2A7D5-6DEF-4DDD-8715-1BCA13EBF5F4}"/>
              </a:ext>
            </a:extLst>
          </p:cNvPr>
          <p:cNvSpPr txBox="1"/>
          <p:nvPr/>
        </p:nvSpPr>
        <p:spPr>
          <a:xfrm>
            <a:off x="251520" y="260648"/>
            <a:ext cx="47525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Из точки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проведены две касательные к окружности с центром в точке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Найдите радиус окружности, если угол между касательными равен 60°, а расстояние от точки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до точки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равно 8.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14F739-E4D6-44BE-BE2A-B1F08F84C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60647"/>
            <a:ext cx="2520280" cy="2276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5885AB-FE94-43EC-91C1-FEA136FE4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705" y="3789040"/>
            <a:ext cx="6797629" cy="23014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BA35EE-B705-4EC5-A1DF-97D300E9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857450"/>
            <a:ext cx="4404742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1E250E-6583-4CD1-A244-0ED78A57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4816257" cy="20606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72C43-6BAE-40CD-B61F-88F29F29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91781"/>
            <a:ext cx="2517866" cy="22740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F06975-40D0-407A-B720-901FE6C2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780928"/>
            <a:ext cx="304264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57461-C7F3-46A9-8A97-39BF0FD07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3023878" cy="29629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16BFB7-891C-4819-A523-534693158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21" y="3140968"/>
            <a:ext cx="4990560" cy="23677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9EA8CA-5350-4555-A0D4-460C1F1CD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47" y="1704294"/>
            <a:ext cx="4268507" cy="9007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EBEFB3-B2EF-428C-9DA2-8D73E77ED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774" y="3208565"/>
            <a:ext cx="4990560" cy="23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23E4B-770F-4FC6-9203-0080EE42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3" y="404664"/>
            <a:ext cx="3053547" cy="2232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913D52-9CC1-46B8-A8BA-49D47B1CFA77}"/>
              </a:ext>
            </a:extLst>
          </p:cNvPr>
          <p:cNvSpPr txBox="1"/>
          <p:nvPr/>
        </p:nvSpPr>
        <p:spPr>
          <a:xfrm>
            <a:off x="179512" y="692696"/>
            <a:ext cx="4752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Хорды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BD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окружности пересекаются в точке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BP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15,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CP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6,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DP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10. Найдите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1C715D-FE28-4581-A30B-B78CA6E6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065323"/>
            <a:ext cx="4993057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0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A1F67E-BDBD-4BAD-90D4-546872D84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548680"/>
            <a:ext cx="4633362" cy="502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33559C-19AE-43E9-AF4A-93F9BEF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6" y="1340768"/>
            <a:ext cx="3200677" cy="26397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B33CA4-A38D-456B-911E-C9BE040EE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188771"/>
            <a:ext cx="3086367" cy="2225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A71F2D-D823-4771-8122-DDDE4B02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958" y="3789040"/>
            <a:ext cx="348264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9D44A1-0560-4CE9-A335-9C14964D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3168352" cy="2233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98A2D-04E9-4136-9923-BF83D0462ED8}"/>
              </a:ext>
            </a:extLst>
          </p:cNvPr>
          <p:cNvSpPr txBox="1"/>
          <p:nvPr/>
        </p:nvSpPr>
        <p:spPr>
          <a:xfrm>
            <a:off x="3960440" y="644296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Через точку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лежащую вне окружности, проведены две прямые. Одна прямая касается окружности в точке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Другая прямая пересекает окружность в точках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причём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2,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8. Найдите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A1AE1B-2663-4569-9A96-9D6EDEA1A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459379"/>
            <a:ext cx="3487214" cy="2103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846A6D-C2DD-45CC-97C3-386858C40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499" y="4351930"/>
            <a:ext cx="3084843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2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951</Words>
  <Application>Microsoft Office PowerPoint</Application>
  <PresentationFormat>Экран (4:3)</PresentationFormat>
  <Paragraphs>122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Times New Roman</vt:lpstr>
      <vt:lpstr>Тема Office</vt:lpstr>
      <vt:lpstr>Свойства отрезков касательных, секущих, хорд.</vt:lpstr>
      <vt:lpstr>1. Задачи 1 уровня сложности: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   Задания на установление истинности или ложности суждений.</vt:lpstr>
      <vt:lpstr>Установите истинность или ложность суждений </vt:lpstr>
      <vt:lpstr>Презентация PowerPoint</vt:lpstr>
      <vt:lpstr>Презентация PowerPoint</vt:lpstr>
      <vt:lpstr>Презентация PowerPoint</vt:lpstr>
      <vt:lpstr>Задача 2. Решение.</vt:lpstr>
      <vt:lpstr>Задача 3.</vt:lpstr>
      <vt:lpstr>Задача 3.Решение.</vt:lpstr>
      <vt:lpstr>Решение задач части С</vt:lpstr>
      <vt:lpstr>Решение: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отрезков касательных, секущих, хорд.</dc:title>
  <dc:creator>Лилия Карнаухова</dc:creator>
  <cp:lastModifiedBy>Лилия Карнаухова</cp:lastModifiedBy>
  <cp:revision>44</cp:revision>
  <dcterms:created xsi:type="dcterms:W3CDTF">2015-03-23T16:28:27Z</dcterms:created>
  <dcterms:modified xsi:type="dcterms:W3CDTF">2021-03-12T18:16:11Z</dcterms:modified>
</cp:coreProperties>
</file>